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7"/>
  </p:notesMasterIdLst>
  <p:handoutMasterIdLst>
    <p:handoutMasterId r:id="rId38"/>
  </p:handoutMasterIdLst>
  <p:sldIdLst>
    <p:sldId id="256" r:id="rId4"/>
    <p:sldId id="751" r:id="rId5"/>
    <p:sldId id="279" r:id="rId6"/>
    <p:sldId id="759" r:id="rId8"/>
    <p:sldId id="760" r:id="rId9"/>
    <p:sldId id="912" r:id="rId10"/>
    <p:sldId id="913" r:id="rId11"/>
    <p:sldId id="914" r:id="rId12"/>
    <p:sldId id="915" r:id="rId13"/>
    <p:sldId id="916" r:id="rId14"/>
    <p:sldId id="917" r:id="rId15"/>
    <p:sldId id="918" r:id="rId16"/>
    <p:sldId id="919" r:id="rId17"/>
    <p:sldId id="920" r:id="rId18"/>
    <p:sldId id="927" r:id="rId19"/>
    <p:sldId id="929" r:id="rId20"/>
    <p:sldId id="928" r:id="rId21"/>
    <p:sldId id="926" r:id="rId22"/>
    <p:sldId id="939" r:id="rId23"/>
    <p:sldId id="925" r:id="rId24"/>
    <p:sldId id="924" r:id="rId25"/>
    <p:sldId id="923" r:id="rId26"/>
    <p:sldId id="922" r:id="rId27"/>
    <p:sldId id="938" r:id="rId28"/>
    <p:sldId id="921" r:id="rId29"/>
    <p:sldId id="937" r:id="rId30"/>
    <p:sldId id="936" r:id="rId31"/>
    <p:sldId id="935" r:id="rId32"/>
    <p:sldId id="934" r:id="rId33"/>
    <p:sldId id="940" r:id="rId34"/>
    <p:sldId id="933" r:id="rId35"/>
    <p:sldId id="932" r:id="rId36"/>
    <p:sldId id="270" r:id="rId37"/>
  </p:sldIdLst>
  <p:sldSz cx="12192000" cy="6858000"/>
  <p:notesSz cx="7103745" cy="10234295"/>
  <p:embeddedFontLst>
    <p:embeddedFont>
      <p:font typeface="黑体" panose="02010609060101010101" charset="-122"/>
      <p:regular r:id="rId43"/>
    </p:embeddedFont>
    <p:embeddedFont>
      <p:font typeface="微软雅黑" panose="020B0503020204020204" charset="-122"/>
      <p:regular r:id="rId44"/>
    </p:embeddedFont>
    <p:embeddedFont>
      <p:font typeface="华文细黑" panose="02010600040101010101" charset="-122"/>
      <p:regular r:id="rId45"/>
    </p:embeddedFont>
    <p:embeddedFont>
      <p:font typeface="楷体_GB2312" panose="02010609030101010101" pitchFamily="49" charset="-122"/>
      <p:regular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E3F3"/>
    <a:srgbClr val="F3B96D"/>
    <a:srgbClr val="8EC0B9"/>
    <a:srgbClr val="2E75B6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2578" y="-1397"/>
      </p:cViewPr>
      <p:guideLst>
        <p:guide orient="horz" pos="218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解剖学基础</a:t>
            </a:r>
            <a:endParaRPr lang="zh-CN" altLang="zh-CN" sz="7200" b="1" dirty="0" smtClean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3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914400"/>
            <a:ext cx="2979738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676400" y="3886200"/>
            <a:ext cx="1295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kumimoji="1" lang="en-US" altLang="zh-CN" sz="3200" b="1">
                <a:latin typeface="Times New Roman" panose="02020603050405020304" pitchFamily="18" charset="0"/>
              </a:rPr>
              <a:t>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实质</a:t>
            </a:r>
            <a:r>
              <a:rPr kumimoji="1" lang="zh-CN" altLang="en-US" sz="3200" b="1">
                <a:latin typeface="Times New Roman" panose="02020603050405020304" pitchFamily="18" charset="0"/>
              </a:rPr>
              <a:t> 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895600" y="2895600"/>
            <a:ext cx="2209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</a:rPr>
              <a:t>精曲小管</a:t>
            </a:r>
            <a:r>
              <a:rPr kumimoji="1" lang="zh-CN" altLang="en-US" sz="3200" b="1">
                <a:latin typeface="Times New Roman" panose="02020603050405020304" pitchFamily="18" charset="0"/>
              </a:rPr>
              <a:t> 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4343400" y="2590800"/>
            <a:ext cx="2286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</a:rPr>
              <a:t>生精上皮</a:t>
            </a:r>
            <a:r>
              <a:rPr kumimoji="1" lang="zh-CN" altLang="en-US" sz="3200" b="1">
                <a:latin typeface="Times New Roman" panose="02020603050405020304" pitchFamily="18" charset="0"/>
              </a:rPr>
              <a:t> 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419600" y="3276600"/>
            <a:ext cx="3124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</a:rPr>
              <a:t>界   膜：基膜等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867400" y="2362200"/>
            <a:ext cx="205740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</a:rPr>
              <a:t>生精细胞 </a:t>
            </a:r>
            <a:endParaRPr kumimoji="1"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</a:rPr>
              <a:t>支持细胞 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2895600" y="50292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</a:rPr>
              <a:t>睾丸间质 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9" name="AutoShape 16"/>
          <p:cNvSpPr/>
          <p:nvPr/>
        </p:nvSpPr>
        <p:spPr bwMode="auto">
          <a:xfrm>
            <a:off x="2743200" y="3124200"/>
            <a:ext cx="228600" cy="2209800"/>
          </a:xfrm>
          <a:prstGeom prst="leftBrace">
            <a:avLst>
              <a:gd name="adj1" fmla="val 80556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AutoShape 17"/>
          <p:cNvSpPr/>
          <p:nvPr/>
        </p:nvSpPr>
        <p:spPr bwMode="auto">
          <a:xfrm>
            <a:off x="4267200" y="2819400"/>
            <a:ext cx="152400" cy="762000"/>
          </a:xfrm>
          <a:prstGeom prst="leftBrace">
            <a:avLst>
              <a:gd name="adj1" fmla="val 41667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18"/>
          <p:cNvSpPr/>
          <p:nvPr/>
        </p:nvSpPr>
        <p:spPr bwMode="auto">
          <a:xfrm>
            <a:off x="5715000" y="2438400"/>
            <a:ext cx="152400" cy="838200"/>
          </a:xfrm>
          <a:prstGeom prst="leftBrace">
            <a:avLst>
              <a:gd name="adj1" fmla="val 45833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154092" y="1638430"/>
            <a:ext cx="2362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kumimoji="1" lang="en-US" altLang="zh-CN" sz="3200" b="1">
                <a:latin typeface="Times New Roman" panose="02020603050405020304" pitchFamily="18" charset="0"/>
              </a:rPr>
              <a:t>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精原胞胞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1077892" y="2552830"/>
            <a:ext cx="5029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kumimoji="1" lang="en-US" altLang="zh-CN" sz="3200" b="1">
                <a:latin typeface="Times New Roman" panose="02020603050405020304" pitchFamily="18" charset="0"/>
              </a:rPr>
              <a:t>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初级精母细胞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1154092" y="3314830"/>
            <a:ext cx="5562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kumimoji="1" lang="en-US" altLang="zh-CN" sz="3200" b="1">
                <a:latin typeface="Times New Roman" panose="02020603050405020304" pitchFamily="18" charset="0"/>
              </a:rPr>
              <a:t>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次级精母细胞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1154092" y="4076830"/>
            <a:ext cx="5029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kumimoji="1" lang="en-US" altLang="zh-CN" sz="3200" b="1">
                <a:latin typeface="Times New Roman" panose="02020603050405020304" pitchFamily="18" charset="0"/>
              </a:rPr>
              <a:t>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精子细胞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1154092" y="4838830"/>
            <a:ext cx="4191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Char char="§"/>
            </a:pPr>
            <a:r>
              <a:rPr kumimoji="1" lang="en-US" altLang="zh-CN" sz="3200" b="1">
                <a:latin typeface="Times New Roman" panose="02020603050405020304" pitchFamily="18" charset="0"/>
              </a:rPr>
              <a:t>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精子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1154092" y="647830"/>
            <a:ext cx="3200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生精细胞：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18258" y="640466"/>
            <a:ext cx="8229600" cy="5257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b="1" dirty="0" smtClean="0"/>
              <a:t>支持细胞的功能</a:t>
            </a:r>
            <a:endParaRPr lang="zh-CN" altLang="en-US" b="1" dirty="0" smtClean="0"/>
          </a:p>
          <a:p>
            <a:pPr>
              <a:lnSpc>
                <a:spcPct val="110000"/>
              </a:lnSpc>
              <a:buFontTx/>
              <a:buNone/>
            </a:pPr>
            <a:r>
              <a:rPr kumimoji="1" lang="zh-CN" altLang="en-US" dirty="0" smtClean="0"/>
              <a:t>  支持和营养生精细胞 </a:t>
            </a:r>
            <a:endParaRPr kumimoji="1" lang="zh-CN" altLang="en-US" dirty="0" smtClean="0"/>
          </a:p>
          <a:p>
            <a:pPr>
              <a:lnSpc>
                <a:spcPct val="110000"/>
              </a:lnSpc>
              <a:buFontTx/>
              <a:buNone/>
            </a:pPr>
            <a:r>
              <a:rPr kumimoji="1" lang="zh-CN" altLang="en-US" dirty="0" smtClean="0"/>
              <a:t>  吞噬和消化残余体 </a:t>
            </a:r>
            <a:endParaRPr kumimoji="1" lang="zh-CN" altLang="en-US" dirty="0" smtClean="0"/>
          </a:p>
          <a:p>
            <a:pPr>
              <a:lnSpc>
                <a:spcPct val="110000"/>
              </a:lnSpc>
              <a:buFontTx/>
              <a:buNone/>
            </a:pPr>
            <a:r>
              <a:rPr kumimoji="1" lang="zh-CN" altLang="en-US" dirty="0" smtClean="0"/>
              <a:t>  促进精子的发生和成熟 </a:t>
            </a:r>
            <a:endParaRPr kumimoji="1" lang="zh-CN" altLang="en-US" dirty="0" smtClean="0"/>
          </a:p>
          <a:p>
            <a:pPr>
              <a:lnSpc>
                <a:spcPct val="110000"/>
              </a:lnSpc>
              <a:buFontTx/>
              <a:buNone/>
            </a:pPr>
            <a:r>
              <a:rPr kumimoji="1" lang="zh-CN" altLang="en-US" dirty="0" smtClean="0"/>
              <a:t>  分泌雄激素结合蛋白，保持精曲小管内雄激素的水平</a:t>
            </a:r>
            <a:endParaRPr kumimoji="1"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图21－11 拷贝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8"/>
          <a:stretch>
            <a:fillRect/>
          </a:stretch>
        </p:blipFill>
        <p:spPr bwMode="auto">
          <a:xfrm>
            <a:off x="4944030" y="524258"/>
            <a:ext cx="6553200" cy="512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999281" y="686303"/>
            <a:ext cx="8229600" cy="4525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间质细胞：</a:t>
            </a:r>
            <a:endParaRPr lang="zh-CN" altLang="en-US" dirty="0" smtClean="0"/>
          </a:p>
          <a:p>
            <a:pPr>
              <a:buFontTx/>
              <a:buNone/>
            </a:pPr>
            <a:r>
              <a:rPr lang="zh-CN" altLang="en-US" dirty="0" smtClean="0"/>
              <a:t>   分泌雄激素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200722010381850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733" y="832414"/>
            <a:ext cx="5105400" cy="481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59948" y="1282863"/>
            <a:ext cx="8229600" cy="7159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zh-CN" altLang="en-US" sz="3600" b="1" dirty="0" smtClean="0"/>
              <a:t>（一）附睾</a:t>
            </a:r>
            <a:endParaRPr lang="zh-CN" altLang="en-US" sz="3600" b="1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676637" y="341455"/>
            <a:ext cx="4191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二、生殖管道</a:t>
            </a:r>
            <a:endParaRPr lang="zh-CN" altLang="en-US" sz="3600" b="1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914400" y="2144212"/>
            <a:ext cx="8229600" cy="45259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zh-CN" b="1" smtClean="0"/>
              <a:t>1.</a:t>
            </a:r>
            <a:r>
              <a:rPr lang="zh-CN" altLang="en-US" b="1" smtClean="0"/>
              <a:t>分部</a:t>
            </a:r>
            <a:endParaRPr lang="zh-CN" altLang="en-US" b="1" smtClean="0"/>
          </a:p>
          <a:p>
            <a:pPr>
              <a:buFontTx/>
              <a:buNone/>
            </a:pPr>
            <a:r>
              <a:rPr kumimoji="1" lang="zh-CN" altLang="en-US" sz="2400" smtClean="0">
                <a:solidFill>
                  <a:schemeClr val="accent2"/>
                </a:solidFill>
              </a:rPr>
              <a:t>  </a:t>
            </a:r>
            <a:r>
              <a:rPr kumimoji="1" lang="zh-CN" altLang="en-US" sz="2400" smtClean="0"/>
              <a:t>分为附睾头、体、尾三部分</a:t>
            </a:r>
            <a:endParaRPr kumimoji="1" lang="zh-CN" altLang="en-US" sz="2400" smtClean="0"/>
          </a:p>
          <a:p>
            <a:pPr>
              <a:buFontTx/>
              <a:buNone/>
            </a:pPr>
            <a:endParaRPr kumimoji="1" lang="zh-CN" altLang="en-US" sz="2400" smtClean="0"/>
          </a:p>
          <a:p>
            <a:pPr>
              <a:buFontTx/>
              <a:buNone/>
            </a:pPr>
            <a:r>
              <a:rPr kumimoji="1" lang="en-US" altLang="zh-CN" b="1" smtClean="0"/>
              <a:t>2.</a:t>
            </a:r>
            <a:r>
              <a:rPr kumimoji="1" lang="zh-CN" altLang="en-US" b="1" smtClean="0"/>
              <a:t>功能</a:t>
            </a:r>
            <a:endParaRPr kumimoji="1" lang="zh-CN" altLang="en-US" b="1" smtClean="0"/>
          </a:p>
          <a:p>
            <a:pPr>
              <a:buFontTx/>
              <a:buNone/>
            </a:pPr>
            <a:r>
              <a:rPr kumimoji="1" lang="zh-CN" altLang="en-US" sz="2400" smtClean="0">
                <a:solidFill>
                  <a:schemeClr val="folHlink"/>
                </a:solidFill>
              </a:rPr>
              <a:t>  </a:t>
            </a:r>
            <a:r>
              <a:rPr kumimoji="1" lang="zh-CN" altLang="en-US" sz="2400" smtClean="0"/>
              <a:t>贮存精子的主要场所</a:t>
            </a:r>
            <a:endParaRPr kumimoji="1" lang="zh-CN" altLang="en-US" sz="2400" smtClean="0"/>
          </a:p>
          <a:p>
            <a:pPr>
              <a:buFontTx/>
              <a:buNone/>
            </a:pPr>
            <a:r>
              <a:rPr kumimoji="1" lang="zh-CN" altLang="en-US" sz="2400" smtClean="0"/>
              <a:t>分泌的液体为精子提供营养，</a:t>
            </a:r>
            <a:endParaRPr kumimoji="1" lang="zh-CN" altLang="en-US" sz="2400" smtClean="0"/>
          </a:p>
          <a:p>
            <a:pPr>
              <a:buFontTx/>
              <a:buNone/>
            </a:pPr>
            <a:r>
              <a:rPr kumimoji="1" lang="zh-CN" altLang="en-US" sz="2400" smtClean="0"/>
              <a:t>并促进精子继续发育成熟</a:t>
            </a:r>
            <a:endParaRPr kumimoji="1" lang="zh-CN" alt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62c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622" y="460094"/>
            <a:ext cx="3810000" cy="342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312" y="3673997"/>
            <a:ext cx="4533900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44347" y="260781"/>
            <a:ext cx="8229600" cy="7921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en-US" altLang="zh-CN" sz="2800" b="1" dirty="0" smtClean="0"/>
              <a:t> </a:t>
            </a:r>
            <a:r>
              <a:rPr lang="zh-CN" altLang="en-US" sz="2800" b="1" dirty="0" smtClean="0"/>
              <a:t>（二）输精管和射精管</a:t>
            </a:r>
            <a:endParaRPr lang="zh-CN" altLang="en-US" sz="2800" b="1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99062" y="863752"/>
            <a:ext cx="8458200" cy="63246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Tx/>
              <a:buNone/>
            </a:pPr>
            <a:r>
              <a:rPr lang="zh-CN" altLang="en-US" sz="2000" b="1" dirty="0" smtClean="0"/>
              <a:t>输精管</a:t>
            </a:r>
            <a:endParaRPr lang="zh-CN" altLang="en-US" sz="2000" b="1" dirty="0" smtClean="0"/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1800" b="1" dirty="0" smtClean="0"/>
              <a:t>根据走行分部四部分：</a:t>
            </a:r>
            <a:endParaRPr lang="zh-CN" altLang="en-US" sz="1800" b="1" dirty="0" smtClean="0"/>
          </a:p>
          <a:p>
            <a:pPr>
              <a:lnSpc>
                <a:spcPct val="120000"/>
              </a:lnSpc>
            </a:pPr>
            <a:r>
              <a:rPr kumimoji="1" lang="zh-CN" altLang="en-US" sz="1800" dirty="0" smtClean="0"/>
              <a:t>睾丸部 </a:t>
            </a:r>
            <a:endParaRPr kumimoji="1" lang="zh-CN" altLang="en-US" sz="1800" dirty="0" smtClean="0"/>
          </a:p>
          <a:p>
            <a:pPr>
              <a:lnSpc>
                <a:spcPct val="120000"/>
              </a:lnSpc>
            </a:pPr>
            <a:r>
              <a:rPr kumimoji="1" lang="zh-CN" altLang="en-US" sz="1800" dirty="0" smtClean="0"/>
              <a:t>精索部：</a:t>
            </a:r>
            <a:r>
              <a:rPr kumimoji="1" lang="zh-CN" altLang="en-US" sz="1800" dirty="0" smtClean="0">
                <a:solidFill>
                  <a:srgbClr val="FF0000"/>
                </a:solidFill>
              </a:rPr>
              <a:t>节育术在此进行</a:t>
            </a:r>
            <a:endParaRPr kumimoji="1" lang="zh-CN" altLang="en-US" sz="1800" dirty="0" smtClean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kumimoji="1" lang="zh-CN" altLang="en-US" sz="1800" dirty="0" smtClean="0"/>
              <a:t>腹股沟管部 </a:t>
            </a:r>
            <a:endParaRPr kumimoji="1" lang="zh-CN" altLang="en-US" sz="1800" dirty="0" smtClean="0"/>
          </a:p>
          <a:p>
            <a:pPr>
              <a:lnSpc>
                <a:spcPct val="120000"/>
              </a:lnSpc>
            </a:pPr>
            <a:r>
              <a:rPr kumimoji="1" lang="zh-CN" altLang="en-US" sz="1800" dirty="0" smtClean="0"/>
              <a:t>盆部：输精管壶腹</a:t>
            </a:r>
            <a:r>
              <a:rPr kumimoji="1" lang="zh-CN" altLang="en-US" sz="1600" dirty="0" smtClean="0"/>
              <a:t> </a:t>
            </a:r>
            <a:endParaRPr kumimoji="1" lang="zh-CN" altLang="en-US" sz="1600" dirty="0" smtClean="0"/>
          </a:p>
          <a:p>
            <a:pPr>
              <a:lnSpc>
                <a:spcPct val="120000"/>
              </a:lnSpc>
              <a:buFontTx/>
              <a:buNone/>
            </a:pPr>
            <a:r>
              <a:rPr kumimoji="1" lang="zh-CN" altLang="en-US" sz="2000" b="1" dirty="0" smtClean="0"/>
              <a:t>射精管</a:t>
            </a:r>
            <a:endParaRPr kumimoji="1" lang="zh-CN" altLang="en-US" sz="2000" b="1" dirty="0" smtClean="0"/>
          </a:p>
          <a:p>
            <a:pPr>
              <a:lnSpc>
                <a:spcPct val="120000"/>
              </a:lnSpc>
              <a:buFontTx/>
              <a:buNone/>
            </a:pPr>
            <a:r>
              <a:rPr kumimoji="1" lang="zh-CN" altLang="en-US" sz="1800" b="1" dirty="0" smtClean="0"/>
              <a:t>精索</a:t>
            </a:r>
            <a:r>
              <a:rPr kumimoji="1" lang="zh-CN" altLang="en-US" sz="1800" dirty="0" smtClean="0"/>
              <a:t>主要结构包括：</a:t>
            </a:r>
            <a:endParaRPr kumimoji="1" lang="zh-CN" altLang="en-US" sz="1800" dirty="0" smtClean="0"/>
          </a:p>
          <a:p>
            <a:pPr>
              <a:lnSpc>
                <a:spcPct val="80000"/>
              </a:lnSpc>
            </a:pPr>
            <a:r>
              <a:rPr kumimoji="1" lang="zh-CN" altLang="en-US" sz="1800" dirty="0" smtClean="0"/>
              <a:t>输精管 </a:t>
            </a:r>
            <a:endParaRPr kumimoji="1" lang="zh-CN" altLang="en-US" sz="1800" dirty="0" smtClean="0"/>
          </a:p>
          <a:p>
            <a:pPr>
              <a:lnSpc>
                <a:spcPct val="80000"/>
              </a:lnSpc>
            </a:pPr>
            <a:r>
              <a:rPr kumimoji="1" lang="zh-CN" altLang="en-US" sz="1800" dirty="0" smtClean="0"/>
              <a:t>睾丸动脉  </a:t>
            </a:r>
            <a:endParaRPr kumimoji="1" lang="zh-CN" altLang="en-US" sz="1800" dirty="0" smtClean="0"/>
          </a:p>
          <a:p>
            <a:pPr>
              <a:lnSpc>
                <a:spcPct val="80000"/>
              </a:lnSpc>
            </a:pPr>
            <a:r>
              <a:rPr kumimoji="1" lang="zh-CN" altLang="en-US" sz="1800" dirty="0" smtClean="0"/>
              <a:t>蔓状静脉丛 </a:t>
            </a:r>
            <a:endParaRPr kumimoji="1" lang="zh-CN" altLang="en-US" sz="1800" dirty="0" smtClean="0"/>
          </a:p>
          <a:p>
            <a:pPr>
              <a:lnSpc>
                <a:spcPct val="80000"/>
              </a:lnSpc>
            </a:pPr>
            <a:r>
              <a:rPr kumimoji="1" lang="zh-CN" altLang="en-US" sz="1800" dirty="0" smtClean="0"/>
              <a:t>神经丛 </a:t>
            </a:r>
            <a:endParaRPr kumimoji="1" lang="zh-CN" altLang="en-US" sz="1800" dirty="0" smtClean="0"/>
          </a:p>
          <a:p>
            <a:pPr>
              <a:lnSpc>
                <a:spcPct val="80000"/>
              </a:lnSpc>
            </a:pPr>
            <a:r>
              <a:rPr kumimoji="1" lang="zh-CN" altLang="en-US" sz="1800" dirty="0" smtClean="0"/>
              <a:t>淋巴管</a:t>
            </a:r>
            <a:endParaRPr kumimoji="1" lang="zh-CN" altLang="en-US" sz="1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920187" y="448258"/>
            <a:ext cx="8229600" cy="7159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en-US" altLang="zh-CN" sz="3600" b="1" smtClean="0"/>
              <a:t> </a:t>
            </a:r>
            <a:r>
              <a:rPr lang="zh-CN" altLang="en-US" sz="3600" b="1" smtClean="0"/>
              <a:t>三、附属腺</a:t>
            </a:r>
            <a:endParaRPr lang="zh-CN" altLang="en-US" sz="3600" b="1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920187" y="1621420"/>
            <a:ext cx="8229600" cy="4525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Tx/>
              <a:buNone/>
            </a:pPr>
            <a:r>
              <a:rPr lang="en-US" altLang="zh-CN" sz="2400" smtClean="0"/>
              <a:t>1.</a:t>
            </a:r>
            <a:r>
              <a:rPr lang="zh-CN" altLang="en-US" sz="2400" smtClean="0"/>
              <a:t>前列腺</a:t>
            </a:r>
            <a:endParaRPr lang="zh-CN" altLang="en-US" sz="2400" smtClean="0"/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400" smtClean="0"/>
              <a:t>2.</a:t>
            </a:r>
            <a:r>
              <a:rPr lang="zh-CN" altLang="en-US" sz="2400" smtClean="0"/>
              <a:t>精囊腺和尿道球腺</a:t>
            </a:r>
            <a:endParaRPr lang="zh-CN" altLang="en-US" sz="2400" smtClean="0"/>
          </a:p>
          <a:p>
            <a:pPr>
              <a:lnSpc>
                <a:spcPct val="120000"/>
              </a:lnSpc>
              <a:buFontTx/>
              <a:buNone/>
            </a:pPr>
            <a:endParaRPr lang="en-US" altLang="zh-CN" sz="2400"/>
          </a:p>
        </p:txBody>
      </p:sp>
      <p:pic>
        <p:nvPicPr>
          <p:cNvPr id="4" name="Picture 5" descr="362c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187" y="1545220"/>
            <a:ext cx="4267200" cy="3840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656863" y="502534"/>
            <a:ext cx="8458200" cy="59436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Tx/>
              <a:buNone/>
            </a:pPr>
            <a:r>
              <a:rPr lang="en-US" altLang="zh-CN" b="1" dirty="0" smtClean="0"/>
              <a:t>1.</a:t>
            </a:r>
            <a:r>
              <a:rPr lang="zh-CN" altLang="en-US" b="1" dirty="0" smtClean="0"/>
              <a:t>阴囊</a:t>
            </a:r>
            <a:endParaRPr lang="zh-CN" altLang="en-US" b="1" dirty="0" smtClean="0"/>
          </a:p>
          <a:p>
            <a:pPr>
              <a:lnSpc>
                <a:spcPct val="80000"/>
              </a:lnSpc>
            </a:pPr>
            <a:r>
              <a:rPr kumimoji="1" lang="zh-CN" altLang="en-US" dirty="0" smtClean="0"/>
              <a:t>皮肤</a:t>
            </a:r>
            <a:endParaRPr kumimoji="1" lang="zh-CN" altLang="en-US" dirty="0" smtClean="0"/>
          </a:p>
          <a:p>
            <a:pPr>
              <a:lnSpc>
                <a:spcPct val="80000"/>
              </a:lnSpc>
            </a:pPr>
            <a:r>
              <a:rPr kumimoji="1" lang="zh-CN" altLang="en-US" dirty="0" smtClean="0"/>
              <a:t>肉膜</a:t>
            </a:r>
            <a:endParaRPr kumimoji="1" lang="zh-CN" altLang="en-US" dirty="0" smtClean="0"/>
          </a:p>
          <a:p>
            <a:pPr>
              <a:lnSpc>
                <a:spcPct val="80000"/>
              </a:lnSpc>
            </a:pPr>
            <a:r>
              <a:rPr kumimoji="1" lang="zh-CN" altLang="en-US" dirty="0" smtClean="0"/>
              <a:t>精索外筋膜 </a:t>
            </a:r>
            <a:endParaRPr kumimoji="1" lang="zh-CN" altLang="en-US" dirty="0" smtClean="0"/>
          </a:p>
          <a:p>
            <a:pPr>
              <a:lnSpc>
                <a:spcPct val="80000"/>
              </a:lnSpc>
            </a:pPr>
            <a:r>
              <a:rPr kumimoji="1" lang="zh-CN" altLang="en-US" dirty="0" smtClean="0"/>
              <a:t>提睾肌 </a:t>
            </a:r>
            <a:endParaRPr kumimoji="1" lang="zh-CN" altLang="en-US" dirty="0" smtClean="0"/>
          </a:p>
          <a:p>
            <a:pPr>
              <a:lnSpc>
                <a:spcPct val="80000"/>
              </a:lnSpc>
            </a:pPr>
            <a:r>
              <a:rPr kumimoji="1" lang="zh-CN" altLang="en-US" dirty="0" smtClean="0"/>
              <a:t>精索内筋膜  </a:t>
            </a:r>
            <a:endParaRPr kumimoji="1" lang="zh-CN" altLang="en-US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kumimoji="1" lang="zh-CN" altLang="en-US" dirty="0" smtClean="0"/>
              <a:t> </a:t>
            </a:r>
            <a:r>
              <a:rPr lang="en-US" altLang="zh-CN" b="1" dirty="0" smtClean="0"/>
              <a:t>2.</a:t>
            </a:r>
            <a:r>
              <a:rPr lang="zh-CN" altLang="en-US" b="1" dirty="0" smtClean="0"/>
              <a:t>阴茎</a:t>
            </a:r>
            <a:endParaRPr lang="zh-CN" altLang="en-US" b="1" dirty="0" smtClean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dirty="0" smtClean="0"/>
              <a:t>分部：头、体、根</a:t>
            </a:r>
            <a:endParaRPr kumimoji="1" lang="zh-CN" altLang="en-US" dirty="0" smtClean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dirty="0" smtClean="0"/>
              <a:t> 阴茎海绵体</a:t>
            </a:r>
            <a:endParaRPr kumimoji="1" lang="zh-CN" altLang="en-US" dirty="0" smtClean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zh-CN" altLang="en-US" dirty="0" smtClean="0"/>
              <a:t> 尿道海绵体</a:t>
            </a:r>
            <a:endParaRPr kumimoji="1" lang="zh-CN" altLang="en-US" dirty="0" smtClean="0"/>
          </a:p>
          <a:p>
            <a:pPr>
              <a:lnSpc>
                <a:spcPct val="100000"/>
              </a:lnSpc>
              <a:buFontTx/>
              <a:buNone/>
            </a:pPr>
            <a:r>
              <a:rPr kumimoji="1" lang="zh-CN" altLang="en-US" dirty="0" smtClean="0"/>
              <a:t>  尿道外口</a:t>
            </a:r>
            <a:endParaRPr kumimoji="1" lang="zh-CN" altLang="en-US" dirty="0" smtClean="0"/>
          </a:p>
          <a:p>
            <a:pPr>
              <a:lnSpc>
                <a:spcPct val="100000"/>
              </a:lnSpc>
              <a:buFontTx/>
              <a:buNone/>
            </a:pPr>
            <a:r>
              <a:rPr kumimoji="1" lang="zh-CN" altLang="en-US" dirty="0" smtClean="0"/>
              <a:t>  尿道球</a:t>
            </a:r>
            <a:endParaRPr kumimoji="1" lang="zh-CN" altLang="en-US" dirty="0" smtClean="0"/>
          </a:p>
          <a:p>
            <a:pPr>
              <a:lnSpc>
                <a:spcPct val="100000"/>
              </a:lnSpc>
              <a:buFontTx/>
              <a:buNone/>
            </a:pPr>
            <a:r>
              <a:rPr kumimoji="1" lang="zh-CN" altLang="en-US" dirty="0" smtClean="0"/>
              <a:t>  阴茎包皮</a:t>
            </a:r>
            <a:endParaRPr kumimoji="1" lang="zh-CN" altLang="en-US" dirty="0" smtClean="0"/>
          </a:p>
          <a:p>
            <a:pPr>
              <a:lnSpc>
                <a:spcPct val="80000"/>
              </a:lnSpc>
              <a:buFontTx/>
              <a:buNone/>
            </a:pPr>
            <a:endParaRPr kumimoji="1" lang="en-US" altLang="zh-CN" dirty="0"/>
          </a:p>
        </p:txBody>
      </p:sp>
      <p:pic>
        <p:nvPicPr>
          <p:cNvPr id="12" name="Picture 6" descr="2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724" y="1598271"/>
            <a:ext cx="2365375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7498" y="1552455"/>
            <a:ext cx="1738313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304" y="1462268"/>
            <a:ext cx="1799862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3" descr="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2" y="1392238"/>
            <a:ext cx="357187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6397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en-US" altLang="zh-CN" sz="3600" dirty="0" smtClean="0"/>
              <a:t> </a:t>
            </a:r>
            <a:r>
              <a:rPr lang="zh-CN" altLang="en-US" sz="3600" dirty="0" smtClean="0"/>
              <a:t>五、男性尿道</a:t>
            </a:r>
            <a:endParaRPr lang="zh-CN" altLang="en-US" sz="3600" dirty="0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057400" y="5029200"/>
            <a:ext cx="3429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>
                <a:latin typeface="Times New Roman" panose="02020603050405020304" pitchFamily="18" charset="0"/>
              </a:rPr>
              <a:t>耻骨下弯 ：位置恒定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r>
              <a:rPr kumimoji="1" lang="zh-CN" altLang="en-US" sz="2400">
                <a:latin typeface="Times New Roman" panose="02020603050405020304" pitchFamily="18" charset="0"/>
              </a:rPr>
              <a:t>耻骨前弯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381000" y="1392238"/>
            <a:ext cx="1331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>
                <a:latin typeface="Times New Roman" panose="02020603050405020304" pitchFamily="18" charset="0"/>
              </a:rPr>
              <a:t>1.</a:t>
            </a:r>
            <a:r>
              <a:rPr kumimoji="1" lang="zh-CN" altLang="en-US" sz="2400">
                <a:latin typeface="Times New Roman" panose="02020603050405020304" pitchFamily="18" charset="0"/>
              </a:rPr>
              <a:t>三部分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609600" y="1828800"/>
            <a:ext cx="668163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dirty="0">
                <a:latin typeface="Times New Roman" panose="02020603050405020304" pitchFamily="18" charset="0"/>
              </a:rPr>
              <a:t>前列腺部：尿道最宽最易扩张的部位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r>
              <a:rPr kumimoji="1" lang="zh-CN" altLang="en-US" sz="2400" dirty="0">
                <a:latin typeface="Times New Roman" panose="02020603050405020304" pitchFamily="18" charset="0"/>
              </a:rPr>
              <a:t>膜部：位置固定，外伤性尿道断裂易发生于膜部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r>
              <a:rPr kumimoji="1" lang="zh-CN" altLang="en-US" sz="2400" dirty="0">
                <a:latin typeface="Times New Roman" panose="02020603050405020304" pitchFamily="18" charset="0"/>
              </a:rPr>
              <a:t>海绵体部：起始部膨大为尿道球部</a:t>
            </a:r>
            <a:endParaRPr kumimoji="1"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457200" y="4038600"/>
            <a:ext cx="16530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>
                <a:latin typeface="Times New Roman" panose="02020603050405020304" pitchFamily="18" charset="0"/>
              </a:rPr>
              <a:t>2.</a:t>
            </a:r>
            <a:r>
              <a:rPr kumimoji="1" lang="zh-CN" altLang="en-US" sz="2400">
                <a:latin typeface="Times New Roman" panose="02020603050405020304" pitchFamily="18" charset="0"/>
              </a:rPr>
              <a:t>三个狭窄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2133600" y="3733800"/>
            <a:ext cx="2819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>
                <a:latin typeface="Times New Roman" panose="02020603050405020304" pitchFamily="18" charset="0"/>
              </a:rPr>
              <a:t>尿道内口 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r>
              <a:rPr kumimoji="1" lang="zh-CN" altLang="en-US" sz="2400">
                <a:latin typeface="Times New Roman" panose="02020603050405020304" pitchFamily="18" charset="0"/>
              </a:rPr>
              <a:t>尿道膜部 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r>
              <a:rPr kumimoji="1" lang="zh-CN" altLang="en-US" sz="2400">
                <a:latin typeface="Times New Roman" panose="02020603050405020304" pitchFamily="18" charset="0"/>
              </a:rPr>
              <a:t>尿道外口：最狭窄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457200" y="5181600"/>
            <a:ext cx="16530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>
                <a:latin typeface="Times New Roman" panose="02020603050405020304" pitchFamily="18" charset="0"/>
              </a:rPr>
              <a:t>3.</a:t>
            </a:r>
            <a:r>
              <a:rPr kumimoji="1" lang="zh-CN" altLang="en-US" sz="2400">
                <a:latin typeface="Times New Roman" panose="02020603050405020304" pitchFamily="18" charset="0"/>
              </a:rPr>
              <a:t>两个弯曲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0" name="AutoShape 16"/>
          <p:cNvSpPr/>
          <p:nvPr/>
        </p:nvSpPr>
        <p:spPr bwMode="auto">
          <a:xfrm>
            <a:off x="609600" y="1905000"/>
            <a:ext cx="76200" cy="6858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149523" y="1905000"/>
            <a:ext cx="461665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后尿道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210" y="1529715"/>
            <a:ext cx="8069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任务三</a:t>
            </a:r>
            <a:r>
              <a:rPr lang="en-US" altLang="zh-CN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en-US" altLang="zh-CN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女性生殖系统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68022" y="500112"/>
            <a:ext cx="3498580" cy="54000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7" name="矩形 46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绪论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90875" y="500112"/>
            <a:ext cx="3698922" cy="540000"/>
            <a:chOff x="1397186" y="3857714"/>
            <a:chExt cx="4225649" cy="549605"/>
          </a:xfrm>
        </p:grpSpPr>
        <p:sp>
          <p:nvSpPr>
            <p:cNvPr id="49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单元一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0" name="矩形 49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细胞的基本结构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68022" y="1390637"/>
            <a:ext cx="3498580" cy="540000"/>
            <a:chOff x="1397186" y="3857714"/>
            <a:chExt cx="4225649" cy="549605"/>
          </a:xfrm>
        </p:grpSpPr>
        <p:sp>
          <p:nvSpPr>
            <p:cNvPr id="52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单元二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3" name="矩形 52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基本组织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890875" y="1390637"/>
            <a:ext cx="3698922" cy="540000"/>
            <a:chOff x="1397186" y="3857714"/>
            <a:chExt cx="4055189" cy="549605"/>
          </a:xfrm>
        </p:grpSpPr>
        <p:sp>
          <p:nvSpPr>
            <p:cNvPr id="5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单元三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8" name="矩形 5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皮肤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928017" y="2252828"/>
            <a:ext cx="3498580" cy="540000"/>
            <a:chOff x="1397186" y="3857714"/>
            <a:chExt cx="4055189" cy="549605"/>
          </a:xfrm>
        </p:grpSpPr>
        <p:sp>
          <p:nvSpPr>
            <p:cNvPr id="6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单元四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1" name="矩形 60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运动系统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90875" y="2252828"/>
            <a:ext cx="3698922" cy="540000"/>
            <a:chOff x="1397186" y="3857714"/>
            <a:chExt cx="4225649" cy="549605"/>
          </a:xfrm>
        </p:grpSpPr>
        <p:sp>
          <p:nvSpPr>
            <p:cNvPr id="63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单元五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4" name="矩形 63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消化系统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27382" y="3115552"/>
            <a:ext cx="3498580" cy="540000"/>
            <a:chOff x="1397186" y="3857714"/>
            <a:chExt cx="4225649" cy="549605"/>
          </a:xfrm>
        </p:grpSpPr>
        <p:sp>
          <p:nvSpPr>
            <p:cNvPr id="66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单元六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7" name="矩形 66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呼吸系统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890875" y="3105137"/>
            <a:ext cx="3698922" cy="540000"/>
            <a:chOff x="1397186" y="3857714"/>
            <a:chExt cx="4055189" cy="549605"/>
          </a:xfrm>
        </p:grpSpPr>
        <p:sp>
          <p:nvSpPr>
            <p:cNvPr id="69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单元七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0" name="矩形 69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泌尿系统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912600" y="4005567"/>
            <a:ext cx="3698922" cy="540000"/>
            <a:chOff x="1397186" y="3857714"/>
            <a:chExt cx="4055189" cy="549605"/>
          </a:xfrm>
        </p:grpSpPr>
        <p:sp>
          <p:nvSpPr>
            <p:cNvPr id="72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单元八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3" name="矩形 7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生殖系统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890875" y="4005428"/>
            <a:ext cx="3698922" cy="540000"/>
            <a:chOff x="1397186" y="3857714"/>
            <a:chExt cx="4225649" cy="549605"/>
          </a:xfrm>
        </p:grpSpPr>
        <p:sp>
          <p:nvSpPr>
            <p:cNvPr id="7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单元九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6" name="矩形 7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脉管系统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914505" y="4840453"/>
            <a:ext cx="3698922" cy="540000"/>
            <a:chOff x="1397186" y="3857714"/>
            <a:chExt cx="4225649" cy="549605"/>
          </a:xfrm>
        </p:grpSpPr>
        <p:sp>
          <p:nvSpPr>
            <p:cNvPr id="7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9" name="矩形 78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感觉器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890875" y="4819637"/>
            <a:ext cx="3698922" cy="540000"/>
            <a:chOff x="1397186" y="3857714"/>
            <a:chExt cx="4055189" cy="549605"/>
          </a:xfrm>
        </p:grpSpPr>
        <p:sp>
          <p:nvSpPr>
            <p:cNvPr id="8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单元十一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2" name="矩形 81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神经系统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912600" y="5730862"/>
            <a:ext cx="3698922" cy="540000"/>
            <a:chOff x="1397186" y="3857714"/>
            <a:chExt cx="4055189" cy="549605"/>
          </a:xfrm>
        </p:grpSpPr>
        <p:sp>
          <p:nvSpPr>
            <p:cNvPr id="8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单元十二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5" name="矩形 8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内分泌系统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890875" y="5709768"/>
            <a:ext cx="3698922" cy="540000"/>
            <a:chOff x="1397186" y="3857714"/>
            <a:chExt cx="4225649" cy="549605"/>
          </a:xfrm>
        </p:grpSpPr>
        <p:sp>
          <p:nvSpPr>
            <p:cNvPr id="8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单元十三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8" name="矩形 87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人体胚胎学概要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479" y="1858701"/>
            <a:ext cx="3525837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98653" y="1066800"/>
            <a:ext cx="6858000" cy="5715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buFontTx/>
              <a:buNone/>
            </a:pPr>
            <a:r>
              <a:rPr lang="zh-CN" altLang="en-US" b="1" dirty="0" smtClean="0"/>
              <a:t>内生殖器：卵巢，子宫，输卵管，阴道等</a:t>
            </a:r>
            <a:endParaRPr lang="zh-CN" altLang="en-US" b="1" dirty="0" smtClean="0"/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b="1" dirty="0" smtClean="0"/>
              <a:t>外生殖器：女阴</a:t>
            </a:r>
            <a:endParaRPr lang="zh-CN" altLang="en-US" b="1" dirty="0" smtClean="0"/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b="1" dirty="0" smtClean="0"/>
              <a:t>（一）卵巢</a:t>
            </a:r>
            <a:endParaRPr lang="zh-CN" altLang="en-US" b="1" dirty="0" smtClean="0"/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sz="2400" b="1" dirty="0" smtClean="0"/>
              <a:t>女性生殖腺，功能产生卵细胞，分泌雌激素</a:t>
            </a:r>
            <a:endParaRPr lang="zh-CN" altLang="en-US" sz="2400" b="1" dirty="0" smtClean="0"/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zh-CN" sz="2400" b="1" dirty="0" smtClean="0"/>
              <a:t>1.</a:t>
            </a:r>
            <a:r>
              <a:rPr lang="zh-CN" altLang="en-US" sz="2400" b="1" dirty="0" smtClean="0"/>
              <a:t>形态和位置</a:t>
            </a:r>
            <a:endParaRPr lang="zh-CN" altLang="en-US" sz="2400" b="1" dirty="0" smtClean="0"/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sz="2400" dirty="0" smtClean="0"/>
              <a:t>位于盆侧壁的卵巢窝内（髂血管分叉处下方）</a:t>
            </a:r>
            <a:endParaRPr lang="zh-CN" altLang="en-US" sz="2400" dirty="0" smtClean="0"/>
          </a:p>
          <a:p>
            <a:pPr>
              <a:buFontTx/>
              <a:buNone/>
            </a:pPr>
            <a:r>
              <a:rPr kumimoji="1"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其大小和形态随年龄的增长而有差异。</a:t>
            </a:r>
            <a:endParaRPr kumimoji="1" lang="zh-CN" alt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kumimoji="1"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表面光滑（幼女）→凹凸不平（性成熟）→</a:t>
            </a:r>
            <a:endParaRPr kumimoji="1" lang="zh-CN" alt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kumimoji="1"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开始缩小（</a:t>
            </a:r>
            <a:r>
              <a:rPr kumimoji="1" lang="en-US" altLang="zh-CN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35~40</a:t>
            </a:r>
            <a:r>
              <a:rPr kumimoji="1"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岁）→逐渐萎缩（</a:t>
            </a:r>
            <a:r>
              <a:rPr kumimoji="1" lang="en-US" altLang="zh-CN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50</a:t>
            </a:r>
            <a:r>
              <a:rPr kumimoji="1"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岁左右）</a:t>
            </a:r>
            <a:endParaRPr kumimoji="1"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45311" y="193615"/>
            <a:ext cx="8229600" cy="7921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en-US" altLang="zh-CN" sz="3600" b="1" smtClean="0"/>
              <a:t> 2.</a:t>
            </a:r>
            <a:r>
              <a:rPr lang="zh-CN" altLang="en-US" sz="3600" b="1" smtClean="0"/>
              <a:t>卵巢的结构</a:t>
            </a:r>
            <a:endParaRPr lang="zh-CN" altLang="en-US" sz="3600" b="1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219200"/>
            <a:ext cx="8229600" cy="4525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）一般结构</a:t>
            </a:r>
            <a:endParaRPr lang="zh-CN" altLang="en-US" b="1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066800" y="1930078"/>
            <a:ext cx="5334000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kumimoji="1" lang="en-US" altLang="zh-CN" sz="3200" dirty="0">
                <a:latin typeface="楷体_GB2312" panose="02010609030101010101" pitchFamily="49" charset="-122"/>
              </a:rPr>
              <a:t> </a:t>
            </a:r>
            <a:r>
              <a:rPr kumimoji="1" lang="zh-CN" altLang="en-US" sz="2400" dirty="0">
                <a:latin typeface="楷体_GB2312" panose="02010609030101010101" pitchFamily="49" charset="-122"/>
              </a:rPr>
              <a:t>表面上皮：单立或单扁</a:t>
            </a:r>
            <a:endParaRPr kumimoji="1" lang="zh-CN" altLang="en-US" sz="2400" dirty="0">
              <a:latin typeface="楷体_GB2312" panose="02010609030101010101" pitchFamily="49" charset="-122"/>
            </a:endParaRPr>
          </a:p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kumimoji="1" lang="zh-CN" altLang="en-US" sz="2400" dirty="0">
                <a:latin typeface="楷体_GB2312" panose="02010609030101010101" pitchFamily="49" charset="-122"/>
              </a:rPr>
              <a:t>  白膜</a:t>
            </a:r>
            <a:endParaRPr kumimoji="1" lang="zh-CN" altLang="en-US" sz="2400" dirty="0">
              <a:latin typeface="楷体_GB2312" panose="02010609030101010101" pitchFamily="49" charset="-122"/>
            </a:endParaRPr>
          </a:p>
        </p:txBody>
      </p:sp>
      <p:sp>
        <p:nvSpPr>
          <p:cNvPr id="6" name="AutoShape 6"/>
          <p:cNvSpPr/>
          <p:nvPr/>
        </p:nvSpPr>
        <p:spPr bwMode="auto">
          <a:xfrm>
            <a:off x="2209800" y="3377878"/>
            <a:ext cx="152400" cy="1447800"/>
          </a:xfrm>
          <a:prstGeom prst="leftBrace">
            <a:avLst>
              <a:gd name="adj1" fmla="val 79167"/>
              <a:gd name="adj2" fmla="val 50000"/>
            </a:avLst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438400" y="4444678"/>
            <a:ext cx="2317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楷体_GB2312" panose="02010609030101010101" pitchFamily="49" charset="-122"/>
              </a:rPr>
              <a:t>卵巢髓质：中央</a:t>
            </a:r>
            <a:endParaRPr kumimoji="1" lang="zh-CN" altLang="en-US" sz="2400">
              <a:solidFill>
                <a:srgbClr val="FF00FF"/>
              </a:solidFill>
              <a:latin typeface="楷体_GB2312" panose="02010609030101010101" pitchFamily="49" charset="-122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2438400" y="3225478"/>
            <a:ext cx="678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>
                <a:latin typeface="楷体_GB2312" panose="02010609030101010101" pitchFamily="49" charset="-122"/>
              </a:rPr>
              <a:t>卵巢皮质：含不同发育阶段的卵泡和结缔组织    </a:t>
            </a:r>
            <a:endParaRPr kumimoji="1" lang="zh-CN" altLang="en-US" sz="2400">
              <a:latin typeface="楷体_GB2312" panose="02010609030101010101" pitchFamily="49" charset="-122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143000" y="3911278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kumimoji="1" lang="zh-CN" altLang="en-US" sz="2400">
                <a:latin typeface="Times New Roman" panose="02020603050405020304" pitchFamily="18" charset="0"/>
              </a:rPr>
              <a:t>实质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700" y="1541362"/>
            <a:ext cx="4038600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7921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en-US" altLang="zh-CN" sz="3600" b="1" smtClean="0"/>
              <a:t> </a:t>
            </a:r>
            <a:r>
              <a:rPr lang="zh-CN" altLang="en-US" sz="3600" b="1" smtClean="0"/>
              <a:t>（二）输卵管</a:t>
            </a:r>
            <a:endParaRPr lang="zh-CN" altLang="en-US" sz="3600" b="1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86917" y="2819400"/>
            <a:ext cx="6216766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子宫部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(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壁内部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)</a:t>
            </a:r>
            <a:endParaRPr kumimoji="1" lang="en-US" altLang="zh-CN" sz="2400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输卵管峡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(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输卵管结扎部位）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输卵管壶腹 ：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2/3 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，在此受精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输卵管漏斗 ：输卵管伞 ，寻找输卵管的标志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kumimoji="1"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34987" y="1219200"/>
            <a:ext cx="1331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latin typeface="Times New Roman" panose="02020603050405020304" pitchFamily="18" charset="0"/>
              </a:rPr>
              <a:t>1.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两个口</a:t>
            </a:r>
            <a:endParaRPr kumimoji="1"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811193" y="1676400"/>
            <a:ext cx="118974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dirty="0">
                <a:latin typeface="Times New Roman" panose="02020603050405020304" pitchFamily="18" charset="0"/>
              </a:rPr>
              <a:t>腹腔口 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r>
              <a:rPr kumimoji="1" lang="zh-CN" altLang="en-US" sz="2400" dirty="0">
                <a:latin typeface="Times New Roman" panose="02020603050405020304" pitchFamily="18" charset="0"/>
              </a:rPr>
              <a:t>子宫口</a:t>
            </a:r>
            <a:endParaRPr kumimoji="1"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86917" y="2514600"/>
            <a:ext cx="1638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>
                <a:latin typeface="Times New Roman" panose="02020603050405020304" pitchFamily="18" charset="0"/>
              </a:rPr>
              <a:t>2.</a:t>
            </a:r>
            <a:r>
              <a:rPr kumimoji="1" lang="zh-CN" altLang="en-US" sz="2400">
                <a:latin typeface="Times New Roman" panose="02020603050405020304" pitchFamily="18" charset="0"/>
              </a:rPr>
              <a:t>四个部位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460" y="1447800"/>
            <a:ext cx="3965575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7921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en-US" altLang="zh-CN" sz="3600" smtClean="0"/>
              <a:t> </a:t>
            </a:r>
            <a:r>
              <a:rPr lang="zh-CN" altLang="en-US" sz="3600" smtClean="0"/>
              <a:t>（三）子宫</a:t>
            </a:r>
            <a:endParaRPr lang="zh-CN" altLang="en-US" sz="360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28600" y="1219200"/>
            <a:ext cx="8229600" cy="12954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zh-CN" smtClean="0"/>
              <a:t>1.</a:t>
            </a:r>
            <a:r>
              <a:rPr lang="zh-CN" altLang="en-US" smtClean="0"/>
              <a:t>形态</a:t>
            </a:r>
            <a:endParaRPr lang="zh-CN" altLang="en-US" smtClean="0"/>
          </a:p>
          <a:p>
            <a:pPr>
              <a:buFontTx/>
              <a:buNone/>
            </a:pPr>
            <a:r>
              <a:rPr lang="zh-CN" altLang="en-US" sz="2400" smtClean="0"/>
              <a:t>分为三部分：</a:t>
            </a:r>
            <a:endParaRPr lang="zh-CN" altLang="en-US" sz="2400" smtClean="0"/>
          </a:p>
          <a:p>
            <a:pPr>
              <a:buFontTx/>
              <a:buNone/>
            </a:pPr>
            <a:endParaRPr lang="en-US" altLang="zh-CN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676400" y="4648200"/>
            <a:ext cx="281359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anose="02020603050405020304" pitchFamily="18" charset="0"/>
              </a:rPr>
              <a:t>未产妇： 光滑圆形 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r>
              <a:rPr kumimoji="1" lang="zh-CN" altLang="en-US" sz="2400">
                <a:latin typeface="Times New Roman" panose="02020603050405020304" pitchFamily="18" charset="0"/>
              </a:rPr>
              <a:t>经产妇： 横形裂口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057400" y="1703388"/>
            <a:ext cx="1792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anose="02020603050405020304" pitchFamily="18" charset="0"/>
              </a:rPr>
              <a:t>颈 、体、底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81000" y="2286000"/>
            <a:ext cx="492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anose="02020603050405020304" pitchFamily="18" charset="0"/>
              </a:rPr>
              <a:t>颈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066800" y="2306638"/>
            <a:ext cx="2735044" cy="187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>
                <a:latin typeface="Times New Roman" panose="02020603050405020304" pitchFamily="18" charset="0"/>
              </a:rPr>
              <a:t>     </a:t>
            </a:r>
            <a:r>
              <a:rPr kumimoji="1" lang="zh-CN" altLang="en-US" sz="2400">
                <a:latin typeface="Times New Roman" panose="02020603050405020304" pitchFamily="18" charset="0"/>
              </a:rPr>
              <a:t>子宫颈阴道部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r>
              <a:rPr kumimoji="1" lang="zh-CN" altLang="en-US" sz="2400">
                <a:latin typeface="Times New Roman" panose="02020603050405020304" pitchFamily="18" charset="0"/>
              </a:rPr>
              <a:t>      </a:t>
            </a:r>
            <a:r>
              <a:rPr kumimoji="1" lang="zh-CN" altLang="en-US" sz="2000">
                <a:latin typeface="Times New Roman" panose="02020603050405020304" pitchFamily="18" charset="0"/>
              </a:rPr>
              <a:t>下</a:t>
            </a:r>
            <a:r>
              <a:rPr kumimoji="1" lang="en-US" altLang="zh-CN" sz="2000">
                <a:latin typeface="Times New Roman" panose="02020603050405020304" pitchFamily="18" charset="0"/>
              </a:rPr>
              <a:t>1/3</a:t>
            </a:r>
            <a:r>
              <a:rPr kumimoji="1" lang="en-US" altLang="zh-CN" sz="2400">
                <a:latin typeface="Times New Roman" panose="02020603050405020304" pitchFamily="18" charset="0"/>
              </a:rPr>
              <a:t> </a:t>
            </a:r>
            <a:endParaRPr kumimoji="1" lang="en-US" altLang="zh-CN" sz="2400">
              <a:latin typeface="Times New Roman" panose="02020603050405020304" pitchFamily="18" charset="0"/>
            </a:endParaRPr>
          </a:p>
          <a:p>
            <a:r>
              <a:rPr kumimoji="1" lang="en-US" altLang="zh-CN" sz="2400">
                <a:latin typeface="Times New Roman" panose="02020603050405020304" pitchFamily="18" charset="0"/>
              </a:rPr>
              <a:t>     </a:t>
            </a:r>
            <a:r>
              <a:rPr kumimoji="1" lang="zh-CN" altLang="en-US" sz="2400">
                <a:latin typeface="Times New Roman" panose="02020603050405020304" pitchFamily="18" charset="0"/>
              </a:rPr>
              <a:t>子宫颈阴道上部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r>
              <a:rPr kumimoji="1" lang="zh-CN" altLang="en-US" sz="2400">
                <a:latin typeface="Times New Roman" panose="02020603050405020304" pitchFamily="18" charset="0"/>
              </a:rPr>
              <a:t>      </a:t>
            </a:r>
            <a:r>
              <a:rPr kumimoji="1" lang="zh-CN" altLang="en-US" sz="2000">
                <a:latin typeface="Times New Roman" panose="02020603050405020304" pitchFamily="18" charset="0"/>
              </a:rPr>
              <a:t>上</a:t>
            </a:r>
            <a:r>
              <a:rPr kumimoji="1" lang="en-US" altLang="zh-CN" sz="2000">
                <a:latin typeface="Times New Roman" panose="02020603050405020304" pitchFamily="18" charset="0"/>
              </a:rPr>
              <a:t>2/3</a:t>
            </a:r>
            <a:endParaRPr kumimoji="1" lang="en-US" altLang="zh-CN" sz="2000">
              <a:latin typeface="Times New Roman" panose="02020603050405020304" pitchFamily="18" charset="0"/>
            </a:endParaRPr>
          </a:p>
          <a:p>
            <a:endParaRPr kumimoji="1" lang="en-US" altLang="zh-CN" sz="2000">
              <a:latin typeface="Times New Roman" panose="02020603050405020304" pitchFamily="18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33400" y="4648200"/>
            <a:ext cx="1103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anose="02020603050405020304" pitchFamily="18" charset="0"/>
              </a:rPr>
              <a:t>子宫口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09600" y="5715000"/>
            <a:ext cx="1103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anose="02020603050405020304" pitchFamily="18" charset="0"/>
              </a:rPr>
              <a:t>子宫峡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752600" y="5715000"/>
            <a:ext cx="537198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anose="02020603050405020304" pitchFamily="18" charset="0"/>
              </a:rPr>
              <a:t>在子宫体和颈之间长约</a:t>
            </a:r>
            <a:r>
              <a:rPr kumimoji="1" lang="en-US" altLang="zh-CN" sz="2400">
                <a:latin typeface="Times New Roman" panose="02020603050405020304" pitchFamily="18" charset="0"/>
              </a:rPr>
              <a:t>1cm</a:t>
            </a:r>
            <a:r>
              <a:rPr kumimoji="1" lang="zh-CN" altLang="en-US" sz="2400">
                <a:latin typeface="Times New Roman" panose="02020603050405020304" pitchFamily="18" charset="0"/>
              </a:rPr>
              <a:t>的狭窄区域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r>
              <a:rPr kumimoji="1" lang="zh-CN" altLang="en-US" sz="2400">
                <a:latin typeface="Times New Roman" panose="02020603050405020304" pitchFamily="18" charset="0"/>
              </a:rPr>
              <a:t>（剖宫产的位置）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881" y="1846162"/>
            <a:ext cx="4495800" cy="402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6397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zh-CN" altLang="en-US" sz="3200" b="1" smtClean="0"/>
              <a:t>子宫内腔</a:t>
            </a:r>
            <a:endParaRPr lang="zh-CN" altLang="en-US" sz="3200" b="1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318469"/>
            <a:ext cx="8229600" cy="4525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Tx/>
              <a:buNone/>
            </a:pPr>
            <a:r>
              <a:rPr lang="zh-CN" altLang="en-US" sz="2400" dirty="0" smtClean="0"/>
              <a:t>分为子宫腔和子宫颈管两部分</a:t>
            </a:r>
            <a:endParaRPr lang="zh-CN" altLang="en-US" sz="2400" dirty="0" smtClean="0"/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400" dirty="0" smtClean="0"/>
              <a:t>子宫腔：两侧连输卵管</a:t>
            </a:r>
            <a:endParaRPr lang="zh-CN" altLang="en-US" sz="2400" dirty="0" smtClean="0"/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400" dirty="0" smtClean="0"/>
              <a:t>               向下连子宫颈管</a:t>
            </a:r>
            <a:endParaRPr lang="zh-CN" altLang="en-US" sz="2400" dirty="0" smtClean="0"/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400" dirty="0" smtClean="0"/>
              <a:t>子宫颈管：子宫颈内部的梭形间隙</a:t>
            </a:r>
            <a:endParaRPr lang="zh-CN" altLang="en-US" sz="2400" dirty="0" smtClean="0"/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400" dirty="0" smtClean="0"/>
              <a:t>                向下借子宫口通阴道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7159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en-US" altLang="zh-CN" sz="3200" b="1" smtClean="0"/>
              <a:t>2.</a:t>
            </a:r>
            <a:r>
              <a:rPr lang="zh-CN" altLang="en-US" sz="3200" b="1" smtClean="0"/>
              <a:t>位置</a:t>
            </a:r>
            <a:endParaRPr lang="zh-CN" altLang="en-US" sz="3200" b="1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33400" y="1371600"/>
            <a:ext cx="8229600" cy="4525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mtClean="0"/>
              <a:t>位于盆腔中央，膀胱和直肠之间，呈前倾前屈位</a:t>
            </a:r>
            <a:endParaRPr lang="zh-CN" altLang="en-US" sz="2400"/>
          </a:p>
        </p:txBody>
      </p:sp>
      <p:pic>
        <p:nvPicPr>
          <p:cNvPr id="6" name="Picture 5" descr="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967696"/>
            <a:ext cx="292735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"/>
          <a:stretch>
            <a:fillRect/>
          </a:stretch>
        </p:blipFill>
        <p:spPr bwMode="auto">
          <a:xfrm>
            <a:off x="5856790" y="1902213"/>
            <a:ext cx="5289630" cy="3799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81000" y="1219200"/>
            <a:ext cx="3657600" cy="433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子宫阔韧带 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        防止向两侧移动 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子宫圆韧带 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        使子宫前倾 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子宫主韧带 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        防止子宫下垂 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子宫骶韧带 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        维持子宫前屈位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28600" y="304800"/>
            <a:ext cx="23272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>
                <a:latin typeface="Times New Roman" panose="02020603050405020304" pitchFamily="18" charset="0"/>
              </a:rPr>
              <a:t>子宫固定装置</a:t>
            </a:r>
            <a:endParaRPr kumimoji="1"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010" y="1409173"/>
            <a:ext cx="5969643" cy="3959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143000" y="331808"/>
            <a:ext cx="8229600" cy="8683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en-US" altLang="zh-CN" sz="2800" b="1" smtClean="0"/>
              <a:t>4.</a:t>
            </a:r>
            <a:r>
              <a:rPr lang="zh-CN" altLang="en-US" sz="2800" b="1" smtClean="0"/>
              <a:t>子宫壁的微细结构</a:t>
            </a:r>
            <a:endParaRPr lang="zh-CN" altLang="en-US" sz="2800" b="1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295400" y="3075008"/>
            <a:ext cx="152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kumimoji="1" lang="en-US" altLang="zh-CN" sz="3200">
                <a:latin typeface="Times New Roman" panose="02020603050405020304" pitchFamily="18" charset="0"/>
              </a:rPr>
              <a:t> </a:t>
            </a:r>
            <a:r>
              <a:rPr kumimoji="1" lang="zh-CN" altLang="en-US" sz="2400">
                <a:latin typeface="Times New Roman" panose="02020603050405020304" pitchFamily="18" charset="0"/>
              </a:rPr>
              <a:t>外膜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371600" y="2389208"/>
            <a:ext cx="6096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kumimoji="1" lang="en-US" altLang="zh-CN" sz="3200">
                <a:latin typeface="Times New Roman" panose="02020603050405020304" pitchFamily="18" charset="0"/>
              </a:rPr>
              <a:t> </a:t>
            </a:r>
            <a:r>
              <a:rPr kumimoji="1" lang="zh-CN" altLang="en-US" sz="2400">
                <a:latin typeface="Times New Roman" panose="02020603050405020304" pitchFamily="18" charset="0"/>
              </a:rPr>
              <a:t>肌层 ：平滑肌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371600" y="1627208"/>
            <a:ext cx="4114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kumimoji="1" lang="en-US" altLang="zh-CN" sz="3200">
                <a:latin typeface="楷体_GB2312" panose="02010609030101010101" pitchFamily="49" charset="-122"/>
              </a:rPr>
              <a:t> </a:t>
            </a:r>
            <a:r>
              <a:rPr kumimoji="1" lang="zh-CN" altLang="en-US" sz="2400">
                <a:latin typeface="楷体_GB2312" panose="02010609030101010101" pitchFamily="49" charset="-122"/>
              </a:rPr>
              <a:t>内膜</a:t>
            </a:r>
            <a:endParaRPr kumimoji="1" lang="zh-CN" altLang="en-US" sz="2400">
              <a:latin typeface="楷体_GB2312" panose="02010609030101010101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990600" y="4492645"/>
            <a:ext cx="10668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内膜分层</a:t>
            </a:r>
            <a:endParaRPr kumimoji="1"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095500" y="4401364"/>
            <a:ext cx="632460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楷体_GB2312" panose="02010609030101010101" pitchFamily="49" charset="-122"/>
              </a:rPr>
              <a:t>功能层：周期性脱落</a:t>
            </a:r>
            <a:endParaRPr kumimoji="1" lang="zh-CN" altLang="en-US" sz="2400">
              <a:latin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楷体_GB2312" panose="02010609030101010101" pitchFamily="49" charset="-122"/>
              </a:rPr>
              <a:t>基底层：增生修复功能层</a:t>
            </a:r>
            <a:endParaRPr kumimoji="1" lang="zh-CN" altLang="en-US" sz="2400">
              <a:latin typeface="楷体_GB2312" panose="02010609030101010101" pitchFamily="49" charset="-122"/>
            </a:endParaRPr>
          </a:p>
        </p:txBody>
      </p:sp>
      <p:sp>
        <p:nvSpPr>
          <p:cNvPr id="15" name="AutoShape 12"/>
          <p:cNvSpPr/>
          <p:nvPr/>
        </p:nvSpPr>
        <p:spPr bwMode="auto">
          <a:xfrm>
            <a:off x="1835552" y="4401364"/>
            <a:ext cx="152400" cy="1143000"/>
          </a:xfrm>
          <a:prstGeom prst="leftBrace">
            <a:avLst>
              <a:gd name="adj1" fmla="val 625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371600" y="737625"/>
            <a:ext cx="8229600" cy="7159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en-US" altLang="zh-CN" sz="3200" b="1" smtClean="0">
                <a:latin typeface="楷体_GB2312" panose="02010609030101010101" pitchFamily="49" charset="-122"/>
              </a:rPr>
              <a:t> 5.</a:t>
            </a:r>
            <a:r>
              <a:rPr lang="zh-CN" altLang="en-US" sz="3200" b="1" smtClean="0">
                <a:latin typeface="楷体_GB2312" panose="02010609030101010101" pitchFamily="49" charset="-122"/>
              </a:rPr>
              <a:t>子宫内膜的周期性变化</a:t>
            </a:r>
            <a:endParaRPr lang="zh-CN" altLang="en-US" sz="3200" b="1">
              <a:latin typeface="楷体_GB2312" panose="02010609030101010101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66800" y="1758387"/>
            <a:ext cx="8763000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None/>
            </a:pP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月经周期</a:t>
            </a:r>
            <a:endParaRPr kumimoji="1"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kumimoji="1" lang="zh-CN" altLang="en-US" sz="2400">
                <a:latin typeface="Times New Roman" panose="02020603050405020304" pitchFamily="18" charset="0"/>
              </a:rPr>
              <a:t>增生期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kumimoji="1" lang="zh-CN" altLang="en-US" sz="2400">
                <a:latin typeface="Times New Roman" panose="02020603050405020304" pitchFamily="18" charset="0"/>
              </a:rPr>
              <a:t> 分泌期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kumimoji="1" lang="zh-CN" altLang="en-US" sz="2400">
                <a:latin typeface="Times New Roman" panose="02020603050405020304" pitchFamily="18" charset="0"/>
              </a:rPr>
              <a:t> 月经期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5940" y="1186405"/>
            <a:ext cx="3436938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7921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r>
              <a:rPr lang="en-US" altLang="zh-CN" sz="3600" b="1" smtClean="0"/>
              <a:t> </a:t>
            </a:r>
            <a:r>
              <a:rPr lang="zh-CN" altLang="en-US" sz="3600" b="1" smtClean="0"/>
              <a:t>（四）阴道</a:t>
            </a:r>
            <a:endParaRPr lang="zh-CN" altLang="en-US" sz="3600" b="1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96051" y="1066800"/>
            <a:ext cx="12557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阴道穹</a:t>
            </a:r>
            <a:endParaRPr kumimoji="1" lang="zh-CN" altLang="en-US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19851" y="1524000"/>
            <a:ext cx="5029200" cy="246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kumimoji="1" lang="en-US" altLang="zh-CN" sz="2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在阴道上部环绕子宫颈阴道部处形成的环形凹陷。在其后方仅隔以阴道壁和其上的腹膜与直肠子宫陷凹相邻。如果在此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-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陷凹有积血或积液，可经阴道穹后部进行穿刺引流</a:t>
            </a:r>
            <a:endParaRPr kumimoji="1"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272251" y="4114800"/>
            <a:ext cx="260526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阴道口</a:t>
            </a:r>
            <a:endParaRPr kumimoji="1" lang="zh-CN" altLang="en-US" sz="2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273809" y="4571999"/>
            <a:ext cx="8610600" cy="210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/>
              <a:t>阴道黏膜特点：</a:t>
            </a:r>
            <a:endParaRPr lang="zh-CN" altLang="en-US" sz="2400" dirty="0"/>
          </a:p>
          <a:p>
            <a:pPr>
              <a:spcBef>
                <a:spcPct val="50000"/>
              </a:spcBef>
            </a:pPr>
            <a:r>
              <a:rPr lang="zh-CN" altLang="en-US" sz="2400" dirty="0"/>
              <a:t>黏膜上皮为非角化的复层扁平上皮</a:t>
            </a:r>
            <a:endParaRPr lang="zh-CN" altLang="en-US" sz="2400" dirty="0"/>
          </a:p>
          <a:p>
            <a:pPr>
              <a:spcBef>
                <a:spcPct val="50000"/>
              </a:spcBef>
            </a:pPr>
            <a:r>
              <a:rPr lang="zh-CN" altLang="en-US" sz="2400" dirty="0"/>
              <a:t>雌激素分泌量增多时，阴道上皮角化细胞增多</a:t>
            </a:r>
            <a:endParaRPr lang="zh-CN" altLang="en-US" sz="2400" dirty="0"/>
          </a:p>
          <a:p>
            <a:pPr>
              <a:spcBef>
                <a:spcPct val="50000"/>
              </a:spcBef>
            </a:pPr>
            <a:r>
              <a:rPr lang="zh-CN" altLang="en-US" sz="2400" dirty="0"/>
              <a:t>脱落阴道上皮细胞涂片染色检查就了解卵巢功能的方法之一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单元八</a:t>
            </a:r>
            <a:endParaRPr lang="en-US" altLang="zh-CN" sz="6600" b="1" dirty="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生殖系统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p:transition spd="med">
    <p:newsfla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210" y="1529715"/>
            <a:ext cx="8069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任务四</a:t>
            </a:r>
            <a:r>
              <a:rPr lang="en-US" altLang="zh-CN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en-US" altLang="zh-CN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乳房和会阴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167a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433" y="2283904"/>
            <a:ext cx="4357868" cy="3715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143000"/>
            <a:ext cx="8229600" cy="4525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zh-CN" b="1" dirty="0" smtClean="0"/>
              <a:t>1.</a:t>
            </a:r>
            <a:r>
              <a:rPr lang="zh-CN" altLang="en-US" b="1" dirty="0" smtClean="0"/>
              <a:t>位置</a:t>
            </a:r>
            <a:endParaRPr lang="zh-CN" altLang="en-US" b="1" dirty="0" smtClean="0"/>
          </a:p>
          <a:p>
            <a:pPr>
              <a:buFontTx/>
              <a:buNone/>
            </a:pPr>
            <a:r>
              <a:rPr lang="zh-CN" altLang="en-US" dirty="0" smtClean="0"/>
              <a:t>   </a:t>
            </a:r>
            <a:r>
              <a:rPr lang="zh-CN" altLang="en-US" sz="2400" dirty="0" smtClean="0"/>
              <a:t>乳房位于胸大肌和胸筋膜的表面，乳头在</a:t>
            </a:r>
            <a:r>
              <a:rPr lang="zh-CN" altLang="en-US" sz="2400" dirty="0" smtClean="0">
                <a:solidFill>
                  <a:srgbClr val="FF0000"/>
                </a:solidFill>
              </a:rPr>
              <a:t>第</a:t>
            </a:r>
            <a:r>
              <a:rPr lang="en-US" altLang="zh-CN" sz="2400" dirty="0" smtClean="0">
                <a:solidFill>
                  <a:srgbClr val="FF0000"/>
                </a:solidFill>
              </a:rPr>
              <a:t>4</a:t>
            </a:r>
            <a:r>
              <a:rPr lang="zh-CN" altLang="en-US" sz="2400" dirty="0" smtClean="0">
                <a:solidFill>
                  <a:srgbClr val="FF0000"/>
                </a:solidFill>
              </a:rPr>
              <a:t>肋间隙或第</a:t>
            </a:r>
            <a:r>
              <a:rPr lang="en-US" altLang="zh-CN" sz="2400" dirty="0" smtClean="0">
                <a:solidFill>
                  <a:srgbClr val="FF0000"/>
                </a:solidFill>
              </a:rPr>
              <a:t>5</a:t>
            </a:r>
            <a:r>
              <a:rPr lang="zh-CN" altLang="en-US" sz="2400" dirty="0" smtClean="0">
                <a:solidFill>
                  <a:srgbClr val="FF0000"/>
                </a:solidFill>
              </a:rPr>
              <a:t>肋 </a:t>
            </a:r>
            <a:endParaRPr lang="zh-CN" altLang="en-US" sz="2400" dirty="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altLang="zh-CN" b="1" dirty="0" smtClean="0"/>
              <a:t>2.</a:t>
            </a:r>
            <a:r>
              <a:rPr lang="zh-CN" altLang="en-US" b="1" dirty="0" smtClean="0"/>
              <a:t>结构</a:t>
            </a:r>
            <a:endParaRPr lang="zh-CN" altLang="en-US" b="1" dirty="0" smtClean="0"/>
          </a:p>
          <a:p>
            <a:pPr>
              <a:buFontTx/>
              <a:buNone/>
            </a:pPr>
            <a:endParaRPr lang="en-US" altLang="zh-CN" b="1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914400" y="3429000"/>
            <a:ext cx="10620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>
                <a:latin typeface="Times New Roman" panose="02020603050405020304" pitchFamily="18" charset="0"/>
              </a:rPr>
              <a:t>乳腺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752600" y="3429000"/>
            <a:ext cx="1814513" cy="720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</a:rPr>
              <a:t>15-20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乳腺叶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（放射状）</a:t>
            </a:r>
            <a:endParaRPr kumimoji="1"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914400" y="4572000"/>
            <a:ext cx="1409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>
                <a:latin typeface="Times New Roman" panose="02020603050405020304" pitchFamily="18" charset="0"/>
              </a:rPr>
              <a:t>脂肪组织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757177" y="1219199"/>
            <a:ext cx="6019800" cy="246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乳房表面的皮肤与胸肌筋膜，乳腺之间连有许多结缔组织小束称乳房悬韧带</a:t>
            </a:r>
            <a:r>
              <a:rPr kumimoji="1" lang="en-US" altLang="zh-CN" sz="2400">
                <a:latin typeface="Times New Roman" panose="02020603050405020304" pitchFamily="18" charset="0"/>
              </a:rPr>
              <a:t>,</a:t>
            </a:r>
            <a:r>
              <a:rPr kumimoji="1" lang="zh-CN" altLang="en-US" sz="2400">
                <a:latin typeface="Times New Roman" panose="02020603050405020304" pitchFamily="18" charset="0"/>
              </a:rPr>
              <a:t>起到支持乳腺的作用</a:t>
            </a:r>
            <a:r>
              <a:rPr kumimoji="1" lang="en-US" altLang="zh-CN" sz="2400">
                <a:latin typeface="Times New Roman" panose="02020603050405020304" pitchFamily="18" charset="0"/>
              </a:rPr>
              <a:t>.</a:t>
            </a:r>
            <a:r>
              <a:rPr kumimoji="1" lang="zh-CN" altLang="en-US" sz="2400">
                <a:latin typeface="Times New Roman" panose="02020603050405020304" pitchFamily="18" charset="0"/>
              </a:rPr>
              <a:t>当乳腺癌侵及此韧带时</a:t>
            </a:r>
            <a:r>
              <a:rPr kumimoji="1" lang="en-US" altLang="zh-CN" sz="2400">
                <a:latin typeface="Times New Roman" panose="02020603050405020304" pitchFamily="18" charset="0"/>
              </a:rPr>
              <a:t>, </a:t>
            </a:r>
            <a:r>
              <a:rPr kumimoji="1" lang="zh-CN" altLang="en-US" sz="2400">
                <a:latin typeface="Times New Roman" panose="02020603050405020304" pitchFamily="18" charset="0"/>
              </a:rPr>
              <a:t>皮肤表面出现许多小点状小凹</a:t>
            </a:r>
            <a:r>
              <a:rPr kumimoji="1" lang="en-US" altLang="zh-CN" sz="2400">
                <a:latin typeface="Times New Roman" panose="02020603050405020304" pitchFamily="18" charset="0"/>
              </a:rPr>
              <a:t>,</a:t>
            </a:r>
            <a:r>
              <a:rPr kumimoji="1" lang="zh-CN" altLang="en-US" sz="2400">
                <a:latin typeface="Times New Roman" panose="02020603050405020304" pitchFamily="18" charset="0"/>
              </a:rPr>
              <a:t>类似橘皮</a:t>
            </a:r>
            <a:r>
              <a:rPr kumimoji="1" lang="en-US" altLang="zh-CN" sz="2400">
                <a:latin typeface="Times New Roman" panose="02020603050405020304" pitchFamily="18" charset="0"/>
              </a:rPr>
              <a:t>,</a:t>
            </a:r>
            <a:r>
              <a:rPr kumimoji="1" lang="zh-CN" altLang="en-US" sz="2400">
                <a:latin typeface="Times New Roman" panose="02020603050405020304" pitchFamily="18" charset="0"/>
              </a:rPr>
              <a:t>称</a:t>
            </a:r>
            <a:r>
              <a:rPr kumimoji="1"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橘皮样变</a:t>
            </a:r>
            <a:r>
              <a:rPr kumimoji="1" lang="zh-CN" altLang="en-US" sz="2400">
                <a:latin typeface="Times New Roman" panose="02020603050405020304" pitchFamily="18" charset="0"/>
              </a:rPr>
              <a:t>，是诊断乳腺癌的体征之一。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28577" y="609599"/>
            <a:ext cx="19700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乳房悬韧带</a:t>
            </a:r>
            <a:endParaRPr kumimoji="1" lang="zh-CN" altLang="en-US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757177" y="4190999"/>
            <a:ext cx="1905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CC"/>
                </a:solidFill>
              </a:rPr>
              <a:t>会 阴</a:t>
            </a:r>
            <a:endParaRPr lang="zh-CN" altLang="en-US" sz="2800" b="1">
              <a:solidFill>
                <a:srgbClr val="3333CC"/>
              </a:solidFill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757177" y="4880656"/>
            <a:ext cx="2057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/>
              <a:t>狭义</a:t>
            </a:r>
            <a:endParaRPr lang="zh-CN" altLang="en-US" sz="2400" b="1" dirty="0"/>
          </a:p>
          <a:p>
            <a:r>
              <a:rPr lang="zh-CN" altLang="en-US" sz="2400" b="1" dirty="0"/>
              <a:t>广义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理论目标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302260" y="4088765"/>
            <a:ext cx="3663950" cy="281114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no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掌握男女生殖器官结构、功能及与护理相关的解剖要点</a:t>
            </a: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5078730" y="4088765"/>
            <a:ext cx="2378710" cy="1045351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能辨识生殖器官结构，为生殖系统护理提供解剖学支持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513330" cy="1045351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ym typeface="+mn-ea"/>
              </a:rPr>
              <a:t>树立尊重隐私意识，培养严谨态度和对护理职业的</a:t>
            </a:r>
            <a:r>
              <a:rPr lang="zh-CN" altLang="en-US" dirty="0" smtClean="0">
                <a:sym typeface="+mn-ea"/>
              </a:rPr>
              <a:t>责任感</a:t>
            </a:r>
            <a:endParaRPr lang="zh-CN" altLang="en-US" dirty="0" smtClean="0"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210" y="1529715"/>
            <a:ext cx="8069580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r>
              <a:rPr lang="en-US" altLang="zh-CN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en-US" altLang="zh-CN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生殖系统概述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25253" y="907591"/>
            <a:ext cx="8480385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2000" b="1" dirty="0"/>
              <a:t>1.</a:t>
            </a:r>
            <a:r>
              <a:rPr lang="zh-CN" altLang="en-US" sz="2000" b="1" dirty="0"/>
              <a:t>组成</a:t>
            </a:r>
            <a:endParaRPr lang="zh-CN" altLang="en-US" sz="2000" b="1" dirty="0"/>
          </a:p>
          <a:p>
            <a:pPr>
              <a:buFontTx/>
              <a:buNone/>
            </a:pPr>
            <a:r>
              <a:rPr lang="zh-CN" altLang="en-US" dirty="0"/>
              <a:t>   </a:t>
            </a:r>
            <a:r>
              <a:rPr lang="zh-CN" altLang="en-US" dirty="0" smtClean="0"/>
              <a:t>                     男性生殖系统             女性生殖系统</a:t>
            </a:r>
            <a:endParaRPr lang="zh-CN" altLang="en-US" dirty="0"/>
          </a:p>
          <a:p>
            <a:pPr>
              <a:buFontTx/>
              <a:buNone/>
            </a:pPr>
            <a:endParaRPr lang="en-US" altLang="zh-CN" dirty="0" smtClean="0"/>
          </a:p>
          <a:p>
            <a:pPr>
              <a:buFontTx/>
              <a:buNone/>
            </a:pPr>
            <a:endParaRPr lang="en-US" altLang="zh-CN" dirty="0"/>
          </a:p>
          <a:p>
            <a:pPr>
              <a:buFontTx/>
              <a:buNone/>
            </a:pPr>
            <a:r>
              <a:rPr lang="zh-CN" altLang="en-US" dirty="0" smtClean="0"/>
              <a:t>内   </a:t>
            </a:r>
            <a:r>
              <a:rPr lang="zh-CN" altLang="en-US" dirty="0"/>
              <a:t>生殖腺                睾丸                      </a:t>
            </a:r>
            <a:r>
              <a:rPr lang="zh-CN" altLang="en-US" dirty="0" smtClean="0"/>
              <a:t>卵巢</a:t>
            </a:r>
            <a:endParaRPr lang="zh-CN" altLang="en-US" dirty="0"/>
          </a:p>
          <a:p>
            <a:pPr>
              <a:buFontTx/>
              <a:buNone/>
            </a:pPr>
            <a:r>
              <a:rPr lang="zh-CN" altLang="en-US" dirty="0"/>
              <a:t>生   输送管道      </a:t>
            </a:r>
            <a:r>
              <a:rPr lang="zh-CN" altLang="en-US" dirty="0" smtClean="0"/>
              <a:t>   附睾</a:t>
            </a:r>
            <a:r>
              <a:rPr lang="zh-CN" altLang="en-US" dirty="0"/>
              <a:t>→输精管→               输卵管→子宫→阴道</a:t>
            </a:r>
            <a:endParaRPr lang="zh-CN" altLang="en-US" dirty="0"/>
          </a:p>
          <a:p>
            <a:pPr>
              <a:buFontTx/>
              <a:buNone/>
            </a:pPr>
            <a:r>
              <a:rPr lang="zh-CN" altLang="en-US" dirty="0" smtClean="0"/>
              <a:t>殖                         射精管</a:t>
            </a:r>
            <a:r>
              <a:rPr lang="zh-CN" altLang="en-US" dirty="0"/>
              <a:t>→尿道</a:t>
            </a:r>
            <a:endParaRPr lang="zh-CN" altLang="en-US" dirty="0"/>
          </a:p>
          <a:p>
            <a:pPr>
              <a:buFontTx/>
              <a:buNone/>
            </a:pPr>
            <a:r>
              <a:rPr lang="zh-CN" altLang="en-US" dirty="0"/>
              <a:t>器   附属腺体   </a:t>
            </a:r>
            <a:r>
              <a:rPr lang="zh-CN" altLang="en-US" dirty="0" smtClean="0"/>
              <a:t>  前列腺</a:t>
            </a:r>
            <a:r>
              <a:rPr lang="zh-CN" altLang="en-US" dirty="0"/>
              <a:t>、尿道球腺、精囊腺           前庭大腺</a:t>
            </a:r>
            <a:endParaRPr lang="zh-CN" altLang="en-US" dirty="0"/>
          </a:p>
          <a:p>
            <a:pPr>
              <a:buFontTx/>
              <a:buNone/>
            </a:pPr>
            <a:r>
              <a:rPr lang="zh-CN" altLang="en-US" dirty="0"/>
              <a:t> </a:t>
            </a:r>
            <a:endParaRPr lang="en-US" altLang="zh-CN" dirty="0" smtClean="0"/>
          </a:p>
          <a:p>
            <a:pPr>
              <a:buFontTx/>
              <a:buNone/>
            </a:pPr>
            <a:r>
              <a:rPr lang="zh-CN" altLang="en-US" dirty="0" smtClean="0"/>
              <a:t>                  </a:t>
            </a:r>
            <a:endParaRPr lang="zh-CN" altLang="en-US" dirty="0"/>
          </a:p>
          <a:p>
            <a:pPr>
              <a:buFontTx/>
              <a:buNone/>
            </a:pPr>
            <a:r>
              <a:rPr lang="zh-CN" altLang="en-US" dirty="0" smtClean="0"/>
              <a:t>外</a:t>
            </a:r>
            <a:endParaRPr lang="en-US" altLang="zh-CN" dirty="0" smtClean="0"/>
          </a:p>
          <a:p>
            <a:pPr>
              <a:buFontTx/>
              <a:buNone/>
            </a:pPr>
            <a:r>
              <a:rPr lang="zh-CN" altLang="en-US" dirty="0" smtClean="0"/>
              <a:t>生                    阴囊</a:t>
            </a:r>
            <a:r>
              <a:rPr lang="zh-CN" altLang="en-US" dirty="0"/>
              <a:t>、阴茎                     </a:t>
            </a:r>
            <a:r>
              <a:rPr lang="zh-CN" altLang="en-US" dirty="0" smtClean="0"/>
              <a:t> </a:t>
            </a:r>
            <a:r>
              <a:rPr lang="zh-CN" altLang="en-US" dirty="0"/>
              <a:t>女阴</a:t>
            </a:r>
            <a:endParaRPr lang="zh-CN" altLang="en-US" dirty="0"/>
          </a:p>
          <a:p>
            <a:pPr>
              <a:buFontTx/>
              <a:buNone/>
            </a:pPr>
            <a:r>
              <a:rPr lang="zh-CN" altLang="en-US" dirty="0" smtClean="0"/>
              <a:t>殖</a:t>
            </a:r>
            <a:endParaRPr lang="en-US" altLang="zh-CN" dirty="0" smtClean="0"/>
          </a:p>
          <a:p>
            <a:pPr>
              <a:buFontTx/>
              <a:buNone/>
            </a:pPr>
            <a:r>
              <a:rPr lang="zh-CN" altLang="en-US" dirty="0" smtClean="0"/>
              <a:t>器</a:t>
            </a:r>
            <a:endParaRPr lang="zh-CN" altLang="en-US" dirty="0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2112861" y="1842303"/>
            <a:ext cx="774442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2112861" y="3649882"/>
            <a:ext cx="774442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3372" y="79089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b="1" dirty="0"/>
              <a:t>2.</a:t>
            </a:r>
            <a:r>
              <a:rPr lang="zh-CN" altLang="en-US" b="1" dirty="0"/>
              <a:t>功能</a:t>
            </a:r>
            <a:endParaRPr lang="zh-CN" altLang="en-US" b="1" dirty="0"/>
          </a:p>
          <a:p>
            <a:pPr>
              <a:buFontTx/>
              <a:buNone/>
            </a:pPr>
            <a:r>
              <a:rPr lang="zh-CN" altLang="en-US" b="1" dirty="0" smtClean="0"/>
              <a:t>  </a:t>
            </a:r>
            <a:r>
              <a:rPr lang="zh-CN" altLang="en-US" sz="1600" dirty="0"/>
              <a:t>生殖</a:t>
            </a:r>
            <a:endParaRPr lang="zh-CN" altLang="en-US" sz="1600" dirty="0"/>
          </a:p>
        </p:txBody>
      </p:sp>
      <p:pic>
        <p:nvPicPr>
          <p:cNvPr id="4" name="Picture 5" descr="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457" y="1114063"/>
            <a:ext cx="1830001" cy="4532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766" y="1114062"/>
            <a:ext cx="1856223" cy="4532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210" y="1529715"/>
            <a:ext cx="8069580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r>
              <a:rPr lang="en-US" altLang="zh-CN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en-US" altLang="zh-CN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男性生殖系统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2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2624" y="2653627"/>
            <a:ext cx="27051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 descr="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915" y="3187027"/>
            <a:ext cx="2479675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598990" y="733063"/>
            <a:ext cx="8229600" cy="45259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b="1" dirty="0" smtClean="0"/>
              <a:t>（一）睾丸</a:t>
            </a:r>
            <a:r>
              <a:rPr lang="en-US" altLang="zh-CN" b="1" dirty="0" smtClean="0"/>
              <a:t>--</a:t>
            </a:r>
            <a:r>
              <a:rPr lang="zh-CN" altLang="en-US" b="1" dirty="0" smtClean="0"/>
              <a:t>生殖腺</a:t>
            </a:r>
            <a:endParaRPr lang="zh-CN" altLang="en-US" b="1" dirty="0" smtClean="0"/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400" b="1" dirty="0" smtClean="0"/>
              <a:t>1.</a:t>
            </a:r>
            <a:r>
              <a:rPr lang="zh-CN" altLang="en-US" sz="2400" b="1" dirty="0" smtClean="0"/>
              <a:t>形态</a:t>
            </a:r>
            <a:endParaRPr lang="zh-CN" altLang="en-US" sz="2400" b="1" dirty="0" smtClean="0"/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400" dirty="0" smtClean="0"/>
              <a:t>    微扁的椭圆体，表面光滑，分内、外侧面，前、后缘和上、下端。前缘游离；后缘有血管、神经和淋巴管出入，并和附睾和输精管下段（睾丸部）相接触 </a:t>
            </a:r>
            <a:endParaRPr lang="zh-CN" altLang="en-US" sz="2400" dirty="0" smtClean="0"/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400" b="1" dirty="0" smtClean="0"/>
              <a:t>2.</a:t>
            </a:r>
            <a:r>
              <a:rPr lang="zh-CN" altLang="en-US" sz="2400" b="1" dirty="0" smtClean="0"/>
              <a:t>位置</a:t>
            </a:r>
            <a:endParaRPr lang="zh-CN" altLang="en-US" sz="2400" b="1" dirty="0" smtClean="0"/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400" dirty="0" smtClean="0"/>
              <a:t>     位于阴囊内，左右各一。</a:t>
            </a:r>
            <a:endParaRPr lang="zh-CN" altLang="en-US" sz="2400" dirty="0" smtClean="0"/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400" dirty="0" smtClean="0"/>
              <a:t>     睾丸鞘膜</a:t>
            </a:r>
            <a:endParaRPr lang="zh-CN" altLang="en-US" sz="24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2182</Words>
  <Application>WPS 演示</Application>
  <PresentationFormat>自定义</PresentationFormat>
  <Paragraphs>365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Times New Roman</vt:lpstr>
      <vt:lpstr>Arial Unicode MS</vt:lpstr>
      <vt:lpstr>楷体_GB2312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嘟嘟</cp:lastModifiedBy>
  <cp:revision>256</cp:revision>
  <dcterms:created xsi:type="dcterms:W3CDTF">2019-11-11T13:37:00Z</dcterms:created>
  <dcterms:modified xsi:type="dcterms:W3CDTF">2025-10-09T03:04:29Z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46FB3BF57CC8409BB1C3CAED6425EE40_13</vt:lpwstr>
  </property>
</Properties>
</file>